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0830" r:id="rId2"/>
    <p:sldId id="10831" r:id="rId3"/>
    <p:sldId id="10833" r:id="rId4"/>
    <p:sldId id="10837" r:id="rId5"/>
    <p:sldId id="10838" r:id="rId6"/>
    <p:sldId id="10839" r:id="rId7"/>
    <p:sldId id="10840" r:id="rId8"/>
    <p:sldId id="10841" r:id="rId9"/>
    <p:sldId id="10842" r:id="rId10"/>
    <p:sldId id="10843" r:id="rId11"/>
    <p:sldId id="10844" r:id="rId12"/>
    <p:sldId id="10846" r:id="rId13"/>
    <p:sldId id="10845" r:id="rId14"/>
    <p:sldId id="10847" r:id="rId15"/>
    <p:sldId id="10848" r:id="rId16"/>
    <p:sldId id="10849" r:id="rId17"/>
    <p:sldId id="10850" r:id="rId18"/>
    <p:sldId id="10851" r:id="rId19"/>
    <p:sldId id="10853" r:id="rId20"/>
    <p:sldId id="1083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3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4"/>
            <p14:sldId id="10846"/>
            <p14:sldId id="10845"/>
            <p14:sldId id="10847"/>
            <p14:sldId id="10848"/>
            <p14:sldId id="10849"/>
            <p14:sldId id="10850"/>
            <p14:sldId id="10851"/>
            <p14:sldId id="10853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/>
    <p:restoredTop sz="84164"/>
  </p:normalViewPr>
  <p:slideViewPr>
    <p:cSldViewPr snapToObjects="1">
      <p:cViewPr varScale="1">
        <p:scale>
          <a:sx n="114" d="100"/>
          <a:sy n="114" d="100"/>
        </p:scale>
        <p:origin x="1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5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6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8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nayangadre/the-kernel-kobject-device-model-explained-89d02350fa03" TargetMode="External"/><Relationship Id="rId3" Type="http://schemas.openxmlformats.org/officeDocument/2006/relationships/hyperlink" Target="https://linux-kernel-labs.github.io/master/lectures/intro.html" TargetMode="External"/><Relationship Id="rId7" Type="http://schemas.openxmlformats.org/officeDocument/2006/relationships/hyperlink" Target="https://www.thegeekdiary.com/understanding-the-sysfs-file-system-in-linux/" TargetMode="External"/><Relationship Id="rId2" Type="http://schemas.openxmlformats.org/officeDocument/2006/relationships/hyperlink" Target="https://bootlin.com/doc/training/linux-kernel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opensourceforu.com/2011/02/linux-character-drivers" TargetMode="External"/><Relationship Id="rId5" Type="http://schemas.openxmlformats.org/officeDocument/2006/relationships/hyperlink" Target="https://www.ibm.com/developerworks/ru/library/l-linux_kernel_01/index.html" TargetMode="External"/><Relationship Id="rId10" Type="http://schemas.openxmlformats.org/officeDocument/2006/relationships/hyperlink" Target="https://static.lwn.net/images/pdf/LDD3/ch05.pdf" TargetMode="External"/><Relationship Id="rId4" Type="http://schemas.openxmlformats.org/officeDocument/2006/relationships/hyperlink" Target="https://www.kernel.org/doc/html/latest/filesystems/vfs.html" TargetMode="External"/><Relationship Id="rId9" Type="http://schemas.openxmlformats.org/officeDocument/2006/relationships/hyperlink" Target="http://www.cs.utexas.edu/~witchel/372/lectur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4492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 – user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pushed to user space via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– a high speed multicast socket used in Linux for IPC on kernel and user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User space app can easily get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by waiting on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system service uses this mechanism on startup to create dynamic device directory and populate /dev with devices that are actually detected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59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Concurrency in kernel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B3B6-7AD1-7A46-BA7B-BA4801CD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1263650"/>
            <a:ext cx="5904656" cy="3893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D5F7-625B-8149-A162-20135249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250950"/>
            <a:ext cx="5315818" cy="388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256A7-4BB2-F642-A5CD-8F638B3F722B}"/>
              </a:ext>
            </a:extLst>
          </p:cNvPr>
          <p:cNvSpPr txBox="1"/>
          <p:nvPr/>
        </p:nvSpPr>
        <p:spPr>
          <a:xfrm>
            <a:off x="191345" y="5157192"/>
            <a:ext cx="3772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Pics by Alexander Shevchenko of GlobalLogic</a:t>
            </a:r>
          </a:p>
        </p:txBody>
      </p:sp>
    </p:spTree>
    <p:extLst>
      <p:ext uri="{BB962C8B-B14F-4D97-AF65-F5344CB8AC3E}">
        <p14:creationId xmlns:p14="http://schemas.microsoft.com/office/powerpoint/2010/main" val="33527532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Ways of handling concurrency in kernel 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4B4D45-74C8-C643-9303-38EFADC85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64611"/>
              </p:ext>
            </p:extLst>
          </p:nvPr>
        </p:nvGraphicFramePr>
        <p:xfrm>
          <a:off x="479377" y="1195184"/>
          <a:ext cx="11377263" cy="4466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3473629038"/>
                    </a:ext>
                  </a:extLst>
                </a:gridCol>
                <a:gridCol w="6428949">
                  <a:extLst>
                    <a:ext uri="{9D8B030D-6E8A-4147-A177-3AD203B41FA5}">
                      <a16:colId xmlns:a16="http://schemas.microsoft.com/office/drawing/2014/main" val="3606526290"/>
                    </a:ext>
                  </a:extLst>
                </a:gridCol>
                <a:gridCol w="1635946">
                  <a:extLst>
                    <a:ext uri="{9D8B030D-6E8A-4147-A177-3AD203B41FA5}">
                      <a16:colId xmlns:a16="http://schemas.microsoft.com/office/drawing/2014/main" val="1447554796"/>
                    </a:ext>
                  </a:extLst>
                </a:gridCol>
              </a:tblGrid>
              <a:tr h="5582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Mechanism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Scope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508597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 operations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One cycle read-modify-write instructions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36525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Memory barrier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Avoiding instructions reordering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640062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Spin lock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busy wait (R/W spins locks)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106499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Semaphore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blocking wait (R/W semaphores)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9992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int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handling of interrupts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24196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deferrable function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5955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irq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interrupt and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3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823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Atomic operations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E1E01-963D-8B45-9E10-C4EA42CC6C58}"/>
              </a:ext>
            </a:extLst>
          </p:cNvPr>
          <p:cNvSpPr txBox="1"/>
          <p:nvPr/>
        </p:nvSpPr>
        <p:spPr>
          <a:xfrm>
            <a:off x="335360" y="764704"/>
            <a:ext cx="11233248" cy="595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Machine instructions that make 0 or 1 aligned memory access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Read-modify-write type of instructions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Locks the memory bus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Implementation is 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provides wrappers for these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atomic.h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atomic_read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v,i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atomic_fetch_add_unless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*v, int a, int 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atomic64_cmpxchg_relaxed(atomic64_t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long long old, long long new)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267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Memory barriers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Compiler do its optimizations like reorders memory accesses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Basically says compiler more about context of following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barrier.h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mb() –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read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write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so on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lead to less optimal code but more reliable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8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Spin locks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6652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 used in code that cannot sleep, such as interrupt handlers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Basically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while(get(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1){ __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spinlock.h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 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arch_spin_trylock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arch_read_lock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arch_write_lock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Crucial mechanism on MP and preemptive single processor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Offers higher performance then semaphores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048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Semaphores/mutexes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764704"/>
            <a:ext cx="114492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Thread level of synchronization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Suspends a process thus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usable in INT handlers and deferrable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When used for mutual exclusion becomes mutexes – which is a most common case in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Example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sema_init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down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down_interruptible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down_trylock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up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read/write semaphores – rare in derivers though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Allows multiple readers. Queues waiters, so it is fair to writers</a:t>
            </a:r>
          </a:p>
        </p:txBody>
      </p:sp>
    </p:spTree>
    <p:extLst>
      <p:ext uri="{BB962C8B-B14F-4D97-AF65-F5344CB8AC3E}">
        <p14:creationId xmlns:p14="http://schemas.microsoft.com/office/powerpoint/2010/main" val="4144583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Disabling IRQs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on current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Fast to execute – one ASM instruction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Need to remember state to restore it after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Disable software IRQ: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Seems self explanatory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is an implementation in kernel for software IRQs – high priority, but not as hardware INTs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Globally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Effective on all CPUs in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Costly for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for highly critical operations like hardware resource allocations</a:t>
            </a:r>
          </a:p>
        </p:txBody>
      </p:sp>
    </p:spTree>
    <p:extLst>
      <p:ext uri="{BB962C8B-B14F-4D97-AF65-F5344CB8AC3E}">
        <p14:creationId xmlns:p14="http://schemas.microsoft.com/office/powerpoint/2010/main" val="18295508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Critical sections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disable interrupts (&amp; grab spin lock on MPs)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</a:p>
          <a:p>
            <a:pPr lvl="2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implemented in 2 parts – top half and bottom half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 critical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section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bottom – implements heavy part of critical section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one processor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system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-processor no sync required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multiprocessor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need to use a lock to protect data 	structures from concurrent access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383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Handling interrupts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Tasklet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deffered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type of handling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tasklets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are atomic, so we cannot use 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sleep()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consists of 2 parts – bottom and top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executed in same context as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softirqs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Tx/>
              <a:buChar char="-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Workqueue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deffered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type of handling	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sleep() as executed in process context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can use mutexes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powerful mechanism for heavy and time consuming handlers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user worker threads mechanism to support async execution</a:t>
            </a:r>
          </a:p>
          <a:p>
            <a:pPr marL="800100" lvl="1" indent="-342900">
              <a:buFontTx/>
              <a:buChar char="-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can be bound or unbound to CPU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1499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Model?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How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 implemented?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service made possible by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that easy? (not really)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Is it my job to handle a concurrency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What synchronization mechanisms exist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What type of synchronization should I use?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How do I implement interrupt handler for 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my driver?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https://bootlin.com/doc/training/linux-kernel/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https://linux-kernel-labs.github.io/master/lectures/intro.html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https://www.kernel.org/doc/html/latest/filesystems/vfs.html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https://www.ibm.com/developerworks/ru/library/l-linux_kernel_01/index.html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6"/>
              </a:rPr>
              <a:t>http://www.opensourceforu.com/2011/02/linux-character-drivers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7"/>
              </a:rPr>
              <a:t>https://www.thegeekdiary.com/understanding-the-sysfs-file-system-in-linux/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8"/>
              </a:rPr>
              <a:t>https://medium.com/@nayangadre/the-kernel-kobject-device-model-explained-89d02350fa03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9"/>
              </a:rPr>
              <a:t>http://www.cs.utexas.edu/~witchel/372/lectures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10"/>
              </a:rPr>
              <a:t>https://static.lwn.net/images/pdf/LDD3/ch05.pdf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5405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It is an improved way of representation for system hardware layout and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Was developed to ease power system description, as it is highly hierarchical.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a kind of ”abstract class” for device description and following object-oriented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kernel exposes all the devices, drivers, buses in the exact hierarchy in which they exist physically in the system through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Facilitates ref counting, hot plug support, device classes and more</a:t>
            </a:r>
          </a:p>
        </p:txBody>
      </p:sp>
    </p:spTree>
    <p:extLst>
      <p:ext uri="{BB962C8B-B14F-4D97-AF65-F5344CB8AC3E}">
        <p14:creationId xmlns:p14="http://schemas.microsoft.com/office/powerpoint/2010/main" val="6938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sz="4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D64B52-AE46-6840-AD72-B326E4CB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2" y="1088312"/>
            <a:ext cx="9838016" cy="46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57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Serves as base data structure to implement device model</a:t>
            </a: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Entry is created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for each declared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belong to only one subsystem and a subsystem must contain only identically embedded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ref counting for its attributes via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dentry’s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d_fsdata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kref</a:t>
            </a:r>
            <a:r>
              <a:rPr lang="en-US" sz="22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support classic put(), get() methods to interact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Should link itself to corresponding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0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Describes default behavior for a family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of the same “type” point at the same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Declares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release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 for its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deconstruct entries when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refs count become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sysfs_ops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default_attrs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same for related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46F5-4855-F244-9F89-8284B1174E38}"/>
              </a:ext>
            </a:extLst>
          </p:cNvPr>
          <p:cNvSpPr txBox="1"/>
          <p:nvPr/>
        </p:nvSpPr>
        <p:spPr>
          <a:xfrm>
            <a:off x="1487488" y="4437112"/>
            <a:ext cx="83529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static struct </a:t>
            </a:r>
            <a:r>
              <a:rPr lang="en-US" sz="2200" dirty="0" err="1">
                <a:latin typeface="Menlo" panose="020B0609030804020204" pitchFamily="49" charset="0"/>
              </a:rPr>
              <a:t>kobj_type</a:t>
            </a:r>
            <a:r>
              <a:rPr lang="en-US" sz="2200" dirty="0">
                <a:latin typeface="Menlo" panose="020B0609030804020204" pitchFamily="49" charset="0"/>
              </a:rPr>
              <a:t> </a:t>
            </a:r>
            <a:r>
              <a:rPr lang="en-US" sz="2200" dirty="0" err="1">
                <a:latin typeface="Menlo" panose="020B0609030804020204" pitchFamily="49" charset="0"/>
              </a:rPr>
              <a:t>fw_cfg_sysfs_entry_ktype</a:t>
            </a:r>
            <a:r>
              <a:rPr lang="en-US" sz="2200" dirty="0">
                <a:latin typeface="Menlo" panose="020B0609030804020204" pitchFamily="49" charset="0"/>
              </a:rPr>
              <a:t> = {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default_attrs</a:t>
            </a:r>
            <a:r>
              <a:rPr lang="en-US" sz="2200" dirty="0">
                <a:latin typeface="Menlo" panose="020B0609030804020204" pitchFamily="49" charset="0"/>
              </a:rPr>
              <a:t> = </a:t>
            </a:r>
            <a:r>
              <a:rPr lang="en-US" sz="2200" dirty="0" err="1">
                <a:latin typeface="Menlo" panose="020B0609030804020204" pitchFamily="49" charset="0"/>
              </a:rPr>
              <a:t>fw_cfg_sysfs_entry_attrs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sysfs_ops</a:t>
            </a:r>
            <a:r>
              <a:rPr lang="en-US" sz="2200" dirty="0">
                <a:latin typeface="Menlo" panose="020B0609030804020204" pitchFamily="49" charset="0"/>
              </a:rPr>
              <a:t> = &amp;</a:t>
            </a:r>
            <a:r>
              <a:rPr lang="en-US" sz="2200" dirty="0" err="1">
                <a:latin typeface="Menlo" panose="020B0609030804020204" pitchFamily="49" charset="0"/>
              </a:rPr>
              <a:t>fw_cfg_sysfs_attr_ops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.release = </a:t>
            </a:r>
            <a:r>
              <a:rPr lang="en-US" sz="2200" dirty="0" err="1">
                <a:latin typeface="Menlo" panose="020B0609030804020204" pitchFamily="49" charset="0"/>
              </a:rPr>
              <a:t>fw_cfg_sysfs_release_entry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};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12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Aggregates collections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into single place, like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bus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/sys/bus – groups all buses in system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Unlike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groups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logical subsets and not share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638A8-9F56-B94B-B64E-AA18705EADE1}"/>
              </a:ext>
            </a:extLst>
          </p:cNvPr>
          <p:cNvSpPr txBox="1"/>
          <p:nvPr/>
        </p:nvSpPr>
        <p:spPr>
          <a:xfrm>
            <a:off x="911424" y="3151815"/>
            <a:ext cx="11017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list_head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list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list of linked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kobjects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spinlock_t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list_lock</a:t>
            </a:r>
            <a:r>
              <a:rPr lang="en-US" dirty="0">
                <a:latin typeface="Menlo" panose="020B0609030804020204" pitchFamily="49" charset="0"/>
              </a:rPr>
              <a:t>;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spinlock protecting linked list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kobj</a:t>
            </a:r>
            <a:r>
              <a:rPr lang="en-US" dirty="0">
                <a:latin typeface="Menlo" panose="020B0609030804020204" pitchFamily="49" charset="0"/>
              </a:rPr>
              <a:t>;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base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representing this set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const struct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kset_uevent_ops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uevent_ops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points to structure that </a:t>
            </a:r>
            <a:r>
              <a:rPr lang="en-US" dirty="0">
                <a:latin typeface="Menlo" panose="020B0609030804020204" pitchFamily="49" charset="0"/>
              </a:rPr>
              <a:t>							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describes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hotplug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behavior</a:t>
            </a:r>
          </a:p>
          <a:p>
            <a:r>
              <a:rPr lang="en-US" dirty="0">
                <a:latin typeface="Menlo" panose="020B0609030804020204" pitchFamily="49" charset="0"/>
              </a:rPr>
              <a:t>} __</a:t>
            </a:r>
            <a:r>
              <a:rPr lang="en-US" dirty="0" err="1">
                <a:latin typeface="Menlo" panose="020B0609030804020204" pitchFamily="49" charset="0"/>
              </a:rPr>
              <a:t>randomize_layout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52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Kobject_attribute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Represented as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unlike all other k’s</a:t>
            </a:r>
          </a:p>
          <a:p>
            <a:pPr lvl="1"/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store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methods to interact with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Modes and levels of access should be defined as for other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__ATTR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macro to set attributes and specify r/w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Follow by defining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attribute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attribute_group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pass to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set up routines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also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binary_attributes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21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k’s have self explanatory API</a:t>
            </a:r>
          </a:p>
          <a:p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*parent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kobject_del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kobject_put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kset_create_and_add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*name,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get_ktype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071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4874</TotalTime>
  <Words>1566</Words>
  <Application>Microsoft Macintosh PowerPoint</Application>
  <PresentationFormat>Widescreen</PresentationFormat>
  <Paragraphs>234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Menlo</vt:lpstr>
      <vt:lpstr>Wingdings</vt:lpstr>
      <vt:lpstr>Office Theme</vt:lpstr>
      <vt:lpstr>Linux Device Drivers</vt:lpstr>
      <vt:lpstr>Questions to answer on this 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218</cp:revision>
  <dcterms:created xsi:type="dcterms:W3CDTF">2019-11-07T20:18:55Z</dcterms:created>
  <dcterms:modified xsi:type="dcterms:W3CDTF">2019-11-19T14:19:39Z</dcterms:modified>
</cp:coreProperties>
</file>